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66" r:id="rId6"/>
    <p:sldId id="257" r:id="rId7"/>
    <p:sldId id="258" r:id="rId8"/>
    <p:sldId id="259" r:id="rId9"/>
    <p:sldId id="262" r:id="rId10"/>
    <p:sldId id="260" r:id="rId11"/>
    <p:sldId id="261" r:id="rId12"/>
    <p:sldId id="263" r:id="rId13"/>
    <p:sldId id="264" r:id="rId14"/>
    <p:sldId id="26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CCDF1-DECA-4A22-A236-6D344D6F4160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FAAE7-CB1B-4D13-B5C3-9C93BB5301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5819-D29E-4362-BC59-2B13F28A5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23765C-91AA-4ED2-9C18-1A0EC7356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19B99-C081-4BE5-83F4-A4ACBAC0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8A39-64B1-45A3-A3C5-326CFF991BEC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03784-5960-4FE4-82B2-F126A716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D1203-DFFB-4832-A21D-5AEEF22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44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81C9-C1A1-49AA-886A-F2C6E9C6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DFB4C-113E-4EF3-891D-FC154F116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43FDF-BF93-4399-8199-F0A4136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B476-2C7C-4A4F-A25B-E1032954D18B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B9B0-DE07-4FD8-AF0A-0D7CA416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1A0FB-81F4-4398-864F-CF222EA9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39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1ECBA-D9FD-43DB-8C38-E716842F9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F8D30-0E2F-4AAE-B23E-304CC182F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B1606-7FF7-48D1-A5F0-72781BBD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1A72-87F0-47B0-9992-4C62B8787127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D35E4-602C-45F9-924A-33A7138E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348B4-B895-4DFE-9E31-9DBE900F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9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8343-45F8-42FB-8FD7-B40D706FA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26CCA-A1FB-4592-A3D9-B721B3ABA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FDC5-4D31-4698-9256-2EA8C3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BCE-E083-4113-8C93-34FBDA8EBFB0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693EE-52C4-49B3-ACBE-DA845BA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A3052-2425-47BB-9031-03A8528E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6932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B6B-46CF-4705-8D19-A2395A3F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6844-92EC-4591-9530-6BE1E061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04EB5-9355-41B6-B1AA-04AA881C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D38-3BCD-4D82-B26D-1B4A8EE3E364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8739-2C40-4C24-B60F-AA0109A8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A1658-CAD2-4041-B3EF-6F4AC8E3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713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90C5-8252-4727-BB3C-AA70784B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C516-EBCA-4924-A5CB-7D1037CD0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00891-5E2E-4F8E-A8CC-3F29C62D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EB83-19EC-4CA2-99B0-B26398311628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FB8F-6D0F-439A-8F11-B9759BB9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8308-767F-423E-9E09-8D4A0AD7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756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D64F-6AEE-4F71-9D1A-F158540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35D9-DFF9-45F0-BBA0-FDE5B61BF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E1A75-65A5-424B-9C55-3F30A644E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6BF3F-1696-46AE-BAC9-CB6C5B3D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EC9E-E8F7-4234-8A5F-87D0FE88C6D2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615F6-5B31-4EC1-8C02-693029C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4F18B-FF31-42B9-A98E-287A2ACE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68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FED9-2AAC-4E84-A13C-CE76260B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13ACF-430E-4F90-B799-CEB686294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767D7-8F31-49BB-8A04-A603D404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7C565-5EAB-40F7-ABB4-0EA723B2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78CC5-E09A-486A-8E2A-886D28234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EAFEB-A2E2-4E48-8976-EA28D15F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55CD-166C-4A95-BBBF-DE6A9FF6ED77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94E6-10CB-484E-8072-D10803C0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C9BF7-E1F1-4D7E-A7E3-009A127D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7168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4B4D-AF13-4BBE-B293-57C9EEB3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5980F-20E4-4F6E-A7D3-54E703A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D023-EC46-4F2C-918D-8D476073E7DE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DC984-79EA-4D10-9766-B015C8E8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1FE49-99A6-4F7D-9F3E-25F06EB1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818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659CB-4C95-4D62-AA05-F69A9118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00CD5-3623-42A4-B8BC-1C5CD6AD3C99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AF391-506A-4D95-A0E9-4BB69087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B1863-0E22-4AB4-97AC-E0A3C969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954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770B-D180-4507-8AC3-4D3AA176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A673-DA65-45CB-BFC7-36A8CF9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F80D5-9681-42E0-BA95-952350085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19AA8-2D20-4C6C-B8F5-F6534E88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9B9-594A-4B27-800F-9A3A9B4C69C1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CABF5-DC9D-45BD-A53B-3C1DB5FC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90D30-AEA4-45CD-ABF5-22D5F598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821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ABF7-367C-4778-A063-56A78935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36F-621B-479D-9D93-707B6659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B4F60-E9E3-4485-A255-47048FCB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B19A-FE10-4356-84BA-A0E88DFFEA97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EE5E-57A2-4C3B-94F1-85FF51C4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C4BA-7A67-451C-AF27-9358A3C5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313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B237-3ACA-467E-99D3-28D70438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6FB108-B223-4AAD-868F-523B9B159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A866-917D-453B-B7CB-960D41C1D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7C4D-EA5C-4F45-B4BB-D630E794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7C0B-C7D3-4FDB-AE8C-741108C4CC05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1E1AC-946F-439D-A240-2688D6B4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76FC-C235-401C-9893-CC6BA251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130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005C-DCC6-40F2-9200-6EE92AD5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CA3F1-7A12-4C14-8907-72283E4FA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10333-4614-4542-B206-5E99100C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5B71-E2BE-4448-B3E1-81D71E04956B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6780-3991-4E1A-9440-20B74A88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6791-0B9E-49A6-A1C9-CDB2BF08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5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F66A1-CF19-4718-879E-5F6D6B124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F1D7D-CEF0-4007-AD72-B2CE3BFDE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6D0E-1492-4279-8A76-C86A77B3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CD73-41AB-4D5E-A6C8-C40CF0B520EA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A10A-552E-4281-A1D9-2A69325B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F40C6-58A5-4360-98E3-F5A8BFC8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93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E36D-831A-43D5-BDC7-6D18B693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3660E-3E9D-4414-A741-BB823FA65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3C632-84BF-48D9-BF8A-087709A7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FEA3-F101-467F-8344-D76BA9997819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2CD28-170C-4460-BC2A-51F8ACF2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4EDAF-C316-4DAA-A135-FBDF4C77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5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13F-E6A5-4CB1-8F72-70A56F9D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E1729-5869-431B-9CA9-F62CB879C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21F3-AF33-422E-8B45-0DD509D25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92C71-18E8-4DC9-9430-605E2CFF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1955-106C-4C01-A715-0BD1A187B1CC}" type="datetime1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C0C9F-F280-4937-88F2-B58E45CC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11F0-A900-48AC-8814-90CCB03D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9236-7F1A-4BE9-AD95-B1A69382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02B17-9DD5-4E63-A36A-B8E1616E5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30945-B855-498A-9FAD-B546DEF4E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8D17C-494C-4B5F-96DE-53CE19ED8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A59E5-B538-47D3-B34C-5715C0465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AE43D-1EB0-492D-8751-37E0441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CDA1-E798-45AF-A5E5-020E96DD5D72}" type="datetime1">
              <a:rPr lang="en-IN" smtClean="0"/>
              <a:t>23-08-2021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BF231-1EB3-4788-86AB-7AE74027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B09B84-AC01-485B-B6A0-3A76606F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5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896F-0C14-4F85-9B40-5FB94DFA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4A258-EC5F-4347-A045-B1AB7BB9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8B3E-E219-4CB2-96E3-4BDCA646F45B}" type="datetime1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CE0C1-60C7-4AA7-B488-D0B1B3B5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40FF8-049F-47D4-B449-B75F4E31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03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E0EE8-AA50-4246-ADF1-504888A4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EF52-5E1E-4261-B35B-DBB2DBA4A0FA}" type="datetime1">
              <a:rPr lang="en-IN" smtClean="0"/>
              <a:t>23-08-2021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0392C-6140-41B8-AB29-5B3412EE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54E1-E4B9-4DAA-ADE0-E76E517E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41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5552-A957-464D-8377-970632E2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36FA-57B4-467F-9B9D-2E739C57C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BF12-226B-458F-AACE-F422AA515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3050C-AE1E-4075-B632-5CCF3099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674F-1FC8-452F-B511-E3536057CFC0}" type="datetime1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E3D9-1C39-412F-9071-BFE4963F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BCEAB-4F78-402C-97C5-17B50F4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17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75B8-9075-4051-94D4-B689D2AC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4D406-31B2-4324-8402-77E3FC133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7CCF6-47A9-4E88-A8A3-235B7B5D9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8937E-0807-4DE4-B195-2DB34B92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15E2-A325-4D0B-91E7-ADA2F2454AE1}" type="datetime1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E5D37-ACBD-4C2B-80C5-FEE761A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41C24-ECB9-4693-A798-011DF98D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96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46FCA-DF59-4A7E-8869-3F019D31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89EC0-FC4F-4B3B-A107-5AED92C26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F9CF1-8B0F-4ADF-8A80-2BD2D0B6E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7576-DBC4-4CE9-941E-F3F69C3024F2}" type="datetime1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FD6E-272B-4D6D-BAA5-BB3102D94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F4FAB-1045-43F2-9184-832B27DC2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707C0-BCF4-4B42-BC5B-064557147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50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4F8E3-42EE-4002-A223-EBB5312E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5C70E-AEFD-4970-AC55-525CD49A5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656E4-521E-440F-B642-4C5405DD5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5DC2E-C610-49FA-96A2-E3FDF8B7F493}" type="datetime1">
              <a:rPr lang="en-IN" smtClean="0"/>
              <a:t>23-08-2021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9B88-6893-4461-BCD2-5BC1080D8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D68F-EB16-4748-BDD8-8FAE3FB03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D1C1-F396-48ED-99B7-995475D371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38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nowledge.autodesk.com/support/powermill/learn-explore/caas/CloudHelp/cloudhelp/2019/ENU/PWRM-ReferenceHelp/files/GUID-47F9A737-04F5-42D4-B41D-A9AEC1B331CA-htm.html" TargetMode="External"/><Relationship Id="rId3" Type="http://schemas.openxmlformats.org/officeDocument/2006/relationships/hyperlink" Target="https://engineering.myindialist.com/2009/principle-and-working-of-milling-machine/#.YQvNoogzY2w" TargetMode="External"/><Relationship Id="rId7" Type="http://schemas.openxmlformats.org/officeDocument/2006/relationships/hyperlink" Target="https://www.kbctools.com/itemdetail/6-954-060" TargetMode="External"/><Relationship Id="rId12" Type="http://schemas.openxmlformats.org/officeDocument/2006/relationships/hyperlink" Target="https://cadem.com/material-removal-rate-formula/" TargetMode="External"/><Relationship Id="rId2" Type="http://schemas.openxmlformats.org/officeDocument/2006/relationships/hyperlink" Target="https://www.custompartnet.com/wu/mill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ufacturingguide.com/en/ordlista/face-milling" TargetMode="External"/><Relationship Id="rId11" Type="http://schemas.openxmlformats.org/officeDocument/2006/relationships/hyperlink" Target="https://en.wikipedia.org/wiki/End_mill#/media/File:MillingCutterSlotEndMillBallnose.jpg" TargetMode="External"/><Relationship Id="rId5" Type="http://schemas.openxmlformats.org/officeDocument/2006/relationships/hyperlink" Target="https://www.mechanicalbooster.com/2016/12/what-is-milling-machine-operation-parts-types.html" TargetMode="External"/><Relationship Id="rId10" Type="http://schemas.openxmlformats.org/officeDocument/2006/relationships/hyperlink" Target="https://www.researchgate.net/figure/Schematic-of-slot-milling-process_fig2_334501874" TargetMode="External"/><Relationship Id="rId4" Type="http://schemas.openxmlformats.org/officeDocument/2006/relationships/hyperlink" Target="https://fractory.com/horizontal-vs-vertical-milling/" TargetMode="External"/><Relationship Id="rId9" Type="http://schemas.openxmlformats.org/officeDocument/2006/relationships/hyperlink" Target="http://toolnotes.com/home/machining/mills-101/milling-operat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A264-66C9-4462-8C2A-CE58D9C8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6" y="302446"/>
            <a:ext cx="12039600" cy="154369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4400" b="1" dirty="0"/>
              <a:t>Introduction to Basic Manufacturing Process Lab</a:t>
            </a:r>
            <a:br>
              <a:rPr lang="en-GB" sz="4200" b="1" dirty="0"/>
            </a:br>
            <a:r>
              <a:rPr lang="en-GB" sz="3200" b="1" dirty="0"/>
              <a:t>(ME29201)</a:t>
            </a:r>
            <a:endParaRPr lang="en-IN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8390D-BF95-441E-80C3-048AE5028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160" y="2149705"/>
            <a:ext cx="11651673" cy="133024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0" dirty="0">
                <a:effectLst/>
                <a:latin typeface="Times New Roman" panose="02020603050405020304" pitchFamily="18" charset="0"/>
              </a:rPr>
              <a:t>Demonstration of Vertical Milling machine - Fabrication of flat surface and machining of slot. </a:t>
            </a:r>
            <a:endParaRPr lang="en-IN" sz="3600" dirty="0"/>
          </a:p>
        </p:txBody>
      </p:sp>
      <p:pic>
        <p:nvPicPr>
          <p:cNvPr id="1026" name="Picture 2" descr="Indian Institute of Technology Kharagpur - Wikipedia">
            <a:extLst>
              <a:ext uri="{FF2B5EF4-FFF2-40B4-BE49-F238E27FC236}">
                <a16:creationId xmlns:a16="http://schemas.microsoft.com/office/drawing/2014/main" id="{7CEC9DAA-F972-4092-91DF-91AA373B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621779"/>
            <a:ext cx="1552575" cy="154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1CB3EA-EC5F-48FC-84E0-E72EBA2D7C49}"/>
              </a:ext>
            </a:extLst>
          </p:cNvPr>
          <p:cNvSpPr/>
          <p:nvPr/>
        </p:nvSpPr>
        <p:spPr>
          <a:xfrm>
            <a:off x="0" y="552963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Department of Mechanical Engineering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IIT Kharagpur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31D2B-C56B-45EC-926D-1333AC4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D1C1-F396-48ED-99B7-995475D371C1}" type="slidenum">
              <a:rPr lang="en-IN" sz="1600" smtClean="0">
                <a:solidFill>
                  <a:schemeClr val="tx1"/>
                </a:solidFill>
              </a:rPr>
              <a:t>1</a:t>
            </a:fld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2BFC-0821-4DC2-B492-A101A07A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removal rate (MRR)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728C27-E3EF-4EB6-894E-BEC723F3B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96" y="1666876"/>
            <a:ext cx="4029075" cy="42823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D058D-204A-4A84-92C5-5D42A0FC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IN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933552-0535-44B5-A5A6-423724599B4D}"/>
              </a:ext>
            </a:extLst>
          </p:cNvPr>
          <p:cNvGrpSpPr/>
          <p:nvPr/>
        </p:nvGrpSpPr>
        <p:grpSpPr>
          <a:xfrm>
            <a:off x="8428433" y="3011304"/>
            <a:ext cx="1871663" cy="2942052"/>
            <a:chOff x="8428433" y="3011304"/>
            <a:chExt cx="1871663" cy="2942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CA7BC-C1BA-4826-B4DE-BE790C03C4DC}"/>
                </a:ext>
              </a:extLst>
            </p:cNvPr>
            <p:cNvSpPr txBox="1"/>
            <p:nvPr/>
          </p:nvSpPr>
          <p:spPr>
            <a:xfrm>
              <a:off x="8428433" y="3011304"/>
              <a:ext cx="1871663" cy="6191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167DE-5A85-4CDB-8134-ACD3C5138B14}"/>
                </a:ext>
              </a:extLst>
            </p:cNvPr>
            <p:cNvSpPr txBox="1"/>
            <p:nvPr/>
          </p:nvSpPr>
          <p:spPr>
            <a:xfrm>
              <a:off x="8502251" y="5478460"/>
              <a:ext cx="1724025" cy="4748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2CF544-AA60-4A61-B532-ACCDF4AB730A}"/>
              </a:ext>
            </a:extLst>
          </p:cNvPr>
          <p:cNvGrpSpPr/>
          <p:nvPr/>
        </p:nvGrpSpPr>
        <p:grpSpPr>
          <a:xfrm>
            <a:off x="1825229" y="2154473"/>
            <a:ext cx="3371850" cy="3323987"/>
            <a:chOff x="1768079" y="2194023"/>
            <a:chExt cx="3371850" cy="3323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E9022E-EC09-4EC7-A03F-6395892D8211}"/>
                </a:ext>
              </a:extLst>
            </p:cNvPr>
            <p:cNvSpPr txBox="1"/>
            <p:nvPr/>
          </p:nvSpPr>
          <p:spPr>
            <a:xfrm>
              <a:off x="1768079" y="3579018"/>
              <a:ext cx="32194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D: Depth of cut, mm.</a:t>
              </a:r>
            </a:p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W: Width of cut, mm.</a:t>
              </a:r>
            </a:p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F: Feed rate, mm/min.</a:t>
              </a:r>
            </a:p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MRR, cc/min.</a:t>
              </a:r>
            </a:p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57689-E65C-47FB-BC27-5B08D65FEDA7}"/>
                </a:ext>
              </a:extLst>
            </p:cNvPr>
            <p:cNvSpPr txBox="1"/>
            <p:nvPr/>
          </p:nvSpPr>
          <p:spPr>
            <a:xfrm>
              <a:off x="1768079" y="2194023"/>
              <a:ext cx="337185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MRR = </a:t>
              </a:r>
              <a:r>
                <a:rPr lang="en-IN" sz="2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× W × F</a:t>
              </a:r>
            </a:p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1000</a:t>
              </a:r>
            </a:p>
            <a:p>
              <a:endParaRPr lang="en-I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BBD1CE-7D9E-4611-8483-41F28DC29906}"/>
              </a:ext>
            </a:extLst>
          </p:cNvPr>
          <p:cNvSpPr txBox="1"/>
          <p:nvPr/>
        </p:nvSpPr>
        <p:spPr>
          <a:xfrm>
            <a:off x="9585125" y="5549097"/>
            <a:ext cx="64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36421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2199-9DBA-43BA-8684-41A677000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175"/>
            <a:ext cx="10515600" cy="764743"/>
          </a:xfrm>
        </p:spPr>
        <p:txBody>
          <a:bodyPr>
            <a:normAutofit/>
          </a:bodyPr>
          <a:lstStyle/>
          <a:p>
            <a:pPr algn="ctr"/>
            <a:r>
              <a:rPr lang="en-I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4697-215F-4AFC-AA20-226704424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37"/>
            <a:ext cx="11526982" cy="5006975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https://www.custompartnet.com/wu/milling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https://engineering.myindialist.com/2009/principle-and-working-of-milling-machine/#.YQvNoogzY2w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https://www.sandvik.coromant.com/en-us/knowledge/milling/pages/up-milling-vs-down-milling.aspx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https://fractory.com/horizontal-vs-vertical-milling/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https://www.mechanicalbooster.com/2016/12/what-is-milling-machine-operation-parts-types.html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https://www.manufacturingguide.com/en/ordlista/face-milling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https://www.kbctools.com/itemdetail/6-954-060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https://knowledge.autodesk.com/support/powermill/learn-explore/caas/CloudHelp/cloudhelp/2019/ENU/PWRM-ReferenceHelp/files/GUID-47F9A737-04F5-42D4-B41D-A9AEC1B331CA-htm.html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http://toolnotes.com/home/machining/mills-101/milling-operations/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https://www.researchgate.net/figure/Schematic-of-slot-milling-process_fig2_334501874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https://en.wikipedia.org/wiki/End_mill#/media/File:MillingCutterSlotEndMillBallnose.jpg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https://cadem.com/material-removal-rate-formula/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7F650-CCEA-469A-B961-B16DC921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07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C197-C8F0-4B0C-9C4E-52AF6031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77"/>
            <a:ext cx="10515600" cy="97368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4CBE-51F2-4A65-80EB-D44EA91EA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82" y="1578723"/>
            <a:ext cx="5927363" cy="5029200"/>
          </a:xfrm>
        </p:spPr>
        <p:txBody>
          <a:bodyPr>
            <a:normAutofit/>
          </a:bodyPr>
          <a:lstStyle/>
          <a:p>
            <a:pPr marL="59436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or Process of cutting in a mill (plant or workshop).</a:t>
            </a:r>
          </a:p>
          <a:p>
            <a:pPr marL="594360" indent="-457200" algn="just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436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machining using rotary cutters to remove material by advancing a cutter into a workpiece.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8F9ED-7B06-4FA0-93D8-E5A62CC8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B1B4B1-EE69-4F6B-914E-F92AE74EFAC5}"/>
              </a:ext>
            </a:extLst>
          </p:cNvPr>
          <p:cNvGrpSpPr/>
          <p:nvPr/>
        </p:nvGrpSpPr>
        <p:grpSpPr>
          <a:xfrm>
            <a:off x="6392174" y="1429472"/>
            <a:ext cx="5304017" cy="4751046"/>
            <a:chOff x="6392174" y="1429472"/>
            <a:chExt cx="5304017" cy="47510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419EA-BA93-4DEB-88D0-E5BE64B328AB}"/>
                </a:ext>
              </a:extLst>
            </p:cNvPr>
            <p:cNvGrpSpPr/>
            <p:nvPr/>
          </p:nvGrpSpPr>
          <p:grpSpPr>
            <a:xfrm>
              <a:off x="6392174" y="1429472"/>
              <a:ext cx="5304017" cy="4751046"/>
              <a:chOff x="6392174" y="1429472"/>
              <a:chExt cx="5304017" cy="475104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A8B4750-F629-4E62-BCAE-A3E645AC9F51}"/>
                  </a:ext>
                </a:extLst>
              </p:cNvPr>
              <p:cNvGrpSpPr/>
              <p:nvPr/>
            </p:nvGrpSpPr>
            <p:grpSpPr>
              <a:xfrm>
                <a:off x="6392174" y="1429472"/>
                <a:ext cx="5146388" cy="4751046"/>
                <a:chOff x="6485551" y="2115857"/>
                <a:chExt cx="5304017" cy="475104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428464C-F532-42F7-BC07-ACA5EC01BC46}"/>
                    </a:ext>
                  </a:extLst>
                </p:cNvPr>
                <p:cNvGrpSpPr/>
                <p:nvPr/>
              </p:nvGrpSpPr>
              <p:grpSpPr>
                <a:xfrm>
                  <a:off x="6485551" y="2115857"/>
                  <a:ext cx="5304017" cy="4745288"/>
                  <a:chOff x="6123601" y="2106332"/>
                  <a:chExt cx="5304017" cy="474528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377965B3-D852-4591-BF3F-C80BCA1A41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3601" y="2106332"/>
                    <a:ext cx="5304017" cy="4350936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B5F219A-AEBE-49C1-BC71-8DC7C999DCC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293" y="6482288"/>
                    <a:ext cx="221932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E09E8C-CC8B-4D21-AEB4-9CC5A95D317D}"/>
                    </a:ext>
                  </a:extLst>
                </p:cNvPr>
                <p:cNvSpPr txBox="1"/>
                <p:nvPr/>
              </p:nvSpPr>
              <p:spPr>
                <a:xfrm>
                  <a:off x="7025177" y="6466793"/>
                  <a:ext cx="43816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Fig. 1: Schematic of milling process [1]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920F3-5499-4321-80A9-3ED55FC72C86}"/>
                  </a:ext>
                </a:extLst>
              </p:cNvPr>
              <p:cNvSpPr txBox="1"/>
              <p:nvPr/>
            </p:nvSpPr>
            <p:spPr>
              <a:xfrm>
                <a:off x="9385193" y="5334000"/>
                <a:ext cx="2310998" cy="4464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12901-C80C-4450-9631-F56C30C1C57D}"/>
                </a:ext>
              </a:extLst>
            </p:cNvPr>
            <p:cNvSpPr txBox="1"/>
            <p:nvPr/>
          </p:nvSpPr>
          <p:spPr>
            <a:xfrm>
              <a:off x="9915525" y="1781175"/>
              <a:ext cx="160398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Milling cutter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31FE-4F0B-4A4A-9C0E-096567DF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08"/>
            <a:ext cx="10515600" cy="816604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7497-629C-473F-8DCB-8441803E6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0" y="1300018"/>
            <a:ext cx="11637819" cy="4519672"/>
          </a:xfrm>
        </p:spPr>
        <p:txBody>
          <a:bodyPr>
            <a:normAutofit/>
          </a:bodyPr>
          <a:lstStyle/>
          <a:p>
            <a:pPr marL="708660" indent="-5715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the principle of rotary motion.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8C86B-5802-4B2A-82BC-052F3E04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21477-D335-482C-AB43-4CBE52960A8A}"/>
              </a:ext>
            </a:extLst>
          </p:cNvPr>
          <p:cNvSpPr txBox="1"/>
          <p:nvPr/>
        </p:nvSpPr>
        <p:spPr>
          <a:xfrm>
            <a:off x="2771210" y="5718577"/>
            <a:ext cx="6649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schematic view of conventional up and down milling [3]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EC619A-8C1A-4EF9-9549-8464E40987D5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EC721C-6EFB-416D-8FAB-FEF0F8D86715}"/>
              </a:ext>
            </a:extLst>
          </p:cNvPr>
          <p:cNvSpPr txBox="1"/>
          <p:nvPr/>
        </p:nvSpPr>
        <p:spPr>
          <a:xfrm>
            <a:off x="5324475" y="5114925"/>
            <a:ext cx="247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4129E0-F6FB-467A-BD5F-88B5156F0DDE}"/>
              </a:ext>
            </a:extLst>
          </p:cNvPr>
          <p:cNvGrpSpPr/>
          <p:nvPr/>
        </p:nvGrpSpPr>
        <p:grpSpPr>
          <a:xfrm>
            <a:off x="2457450" y="2031185"/>
            <a:ext cx="7309810" cy="3500697"/>
            <a:chOff x="2457450" y="2031185"/>
            <a:chExt cx="7309810" cy="350069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38A601-0079-4383-8A2D-6D56C232E975}"/>
                </a:ext>
              </a:extLst>
            </p:cNvPr>
            <p:cNvGrpSpPr/>
            <p:nvPr/>
          </p:nvGrpSpPr>
          <p:grpSpPr>
            <a:xfrm>
              <a:off x="2457450" y="2031185"/>
              <a:ext cx="7309810" cy="3500697"/>
              <a:chOff x="2457450" y="1983560"/>
              <a:chExt cx="7309810" cy="350069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4849551-61C4-49D0-B979-359E2998010C}"/>
                  </a:ext>
                </a:extLst>
              </p:cNvPr>
              <p:cNvGrpSpPr/>
              <p:nvPr/>
            </p:nvGrpSpPr>
            <p:grpSpPr>
              <a:xfrm>
                <a:off x="2457450" y="1983560"/>
                <a:ext cx="7309810" cy="3318046"/>
                <a:chOff x="2457450" y="1983560"/>
                <a:chExt cx="7309810" cy="331804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C07293B1-53B9-4078-8022-636BBCD77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6040" y="1983560"/>
                  <a:ext cx="7151220" cy="3255189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3A3D1-137C-4D8B-9FA5-C06E94854479}"/>
                    </a:ext>
                  </a:extLst>
                </p:cNvPr>
                <p:cNvSpPr txBox="1"/>
                <p:nvPr/>
              </p:nvSpPr>
              <p:spPr>
                <a:xfrm>
                  <a:off x="2457450" y="4838700"/>
                  <a:ext cx="2019300" cy="4438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EAD1A4-7451-4FA9-9079-CB0411DD11A7}"/>
                    </a:ext>
                  </a:extLst>
                </p:cNvPr>
                <p:cNvSpPr txBox="1"/>
                <p:nvPr/>
              </p:nvSpPr>
              <p:spPr>
                <a:xfrm>
                  <a:off x="6286500" y="4745544"/>
                  <a:ext cx="2019300" cy="5560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0FFF01-4545-4D4C-827A-000367C2F5E2}"/>
                  </a:ext>
                </a:extLst>
              </p:cNvPr>
              <p:cNvSpPr txBox="1"/>
              <p:nvPr/>
            </p:nvSpPr>
            <p:spPr>
              <a:xfrm>
                <a:off x="5324475" y="5114925"/>
                <a:ext cx="3141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BC36882-5461-4DA0-B832-56079C00A87D}"/>
                </a:ext>
              </a:extLst>
            </p:cNvPr>
            <p:cNvSpPr txBox="1"/>
            <p:nvPr/>
          </p:nvSpPr>
          <p:spPr>
            <a:xfrm>
              <a:off x="3434991" y="4948471"/>
              <a:ext cx="190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 milling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828BAB-BA32-4016-9B0B-213F49872373}"/>
                </a:ext>
              </a:extLst>
            </p:cNvPr>
            <p:cNvSpPr txBox="1"/>
            <p:nvPr/>
          </p:nvSpPr>
          <p:spPr>
            <a:xfrm>
              <a:off x="7146714" y="4948471"/>
              <a:ext cx="190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 milling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75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2890-F57C-439E-B698-767C8E8D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11590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milling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B4A0-F9BA-4887-8F78-63A170C7D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366690"/>
            <a:ext cx="11610109" cy="4351338"/>
          </a:xfrm>
        </p:spPr>
        <p:txBody>
          <a:bodyPr>
            <a:normAutofit/>
          </a:bodyPr>
          <a:lstStyle/>
          <a:p>
            <a:pPr marL="708660" indent="-5715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Spindle is in vertical orientation which holds as well as rotates the cutting tool. The workpiece remains stationary.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6E023-A8E2-477A-A83B-7BE73FEC5BF2}"/>
              </a:ext>
            </a:extLst>
          </p:cNvPr>
          <p:cNvSpPr txBox="1"/>
          <p:nvPr/>
        </p:nvSpPr>
        <p:spPr>
          <a:xfrm>
            <a:off x="3000375" y="2668587"/>
            <a:ext cx="1143000" cy="3824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E53D6-4B84-4754-AE70-0DA8737B7604}"/>
              </a:ext>
            </a:extLst>
          </p:cNvPr>
          <p:cNvGrpSpPr/>
          <p:nvPr/>
        </p:nvGrpSpPr>
        <p:grpSpPr>
          <a:xfrm>
            <a:off x="2419355" y="2620962"/>
            <a:ext cx="5934075" cy="3999312"/>
            <a:chOff x="333375" y="2743771"/>
            <a:chExt cx="5934075" cy="44793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74D8A6-B3D6-4E34-BF96-7906CCB32E3C}"/>
                </a:ext>
              </a:extLst>
            </p:cNvPr>
            <p:cNvGrpSpPr/>
            <p:nvPr/>
          </p:nvGrpSpPr>
          <p:grpSpPr>
            <a:xfrm>
              <a:off x="333375" y="2743771"/>
              <a:ext cx="5934075" cy="4076129"/>
              <a:chOff x="3352800" y="2542666"/>
              <a:chExt cx="5934075" cy="40761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09C0D2-DD42-40CE-A8BA-10A9BF04E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1875" y="2542666"/>
                <a:ext cx="5715000" cy="395020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DBAF52-BFF4-46E7-8CD1-59B832C3F21C}"/>
                  </a:ext>
                </a:extLst>
              </p:cNvPr>
              <p:cNvSpPr txBox="1"/>
              <p:nvPr/>
            </p:nvSpPr>
            <p:spPr>
              <a:xfrm>
                <a:off x="3352800" y="2668587"/>
                <a:ext cx="1438275" cy="39502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1CC5E-6DB7-4586-8671-D04A116FD4DA}"/>
                </a:ext>
              </a:extLst>
            </p:cNvPr>
            <p:cNvSpPr txBox="1"/>
            <p:nvPr/>
          </p:nvSpPr>
          <p:spPr>
            <a:xfrm>
              <a:off x="1771650" y="6775024"/>
              <a:ext cx="4314826" cy="44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3: Schematic of vertical milling [4]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02418-0559-49A2-8234-764ED726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1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E6050-5048-4CD5-B9BF-09C2DF6EE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136525"/>
            <a:ext cx="7606145" cy="60207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CC991-65D3-466D-9328-06B8D47E1792}"/>
              </a:ext>
            </a:extLst>
          </p:cNvPr>
          <p:cNvSpPr txBox="1"/>
          <p:nvPr/>
        </p:nvSpPr>
        <p:spPr>
          <a:xfrm>
            <a:off x="4164805" y="6157307"/>
            <a:ext cx="386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4: Vertical milling machine [5]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7D41E-F05E-413F-BA03-29470720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D762-DDFB-4E90-92CB-A89767E2D511}"/>
              </a:ext>
            </a:extLst>
          </p:cNvPr>
          <p:cNvSpPr txBox="1"/>
          <p:nvPr/>
        </p:nvSpPr>
        <p:spPr>
          <a:xfrm rot="298901">
            <a:off x="3478097" y="2186588"/>
            <a:ext cx="1883007" cy="1035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69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330D-0F9A-4826-BA07-BE12FAE6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8"/>
            <a:ext cx="10515600" cy="127177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C2C7-7E44-40A0-9C7D-27931E1C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1356735"/>
            <a:ext cx="11665526" cy="4351338"/>
          </a:xfrm>
        </p:spPr>
        <p:txBody>
          <a:bodyPr>
            <a:normAutofit/>
          </a:bodyPr>
          <a:lstStyle/>
          <a:p>
            <a:pPr marL="59436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a flat surface perpendicular to the axis of milling cutter.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1E13-C61E-4FCD-BD29-3968B56C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CD656A-7740-4254-B006-0EDDAF3265DC}"/>
              </a:ext>
            </a:extLst>
          </p:cNvPr>
          <p:cNvSpPr/>
          <p:nvPr/>
        </p:nvSpPr>
        <p:spPr>
          <a:xfrm>
            <a:off x="2511137" y="1199608"/>
            <a:ext cx="1972194" cy="8444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B02B77-895F-48BF-826F-BD37014F12FA}"/>
              </a:ext>
            </a:extLst>
          </p:cNvPr>
          <p:cNvGrpSpPr/>
          <p:nvPr/>
        </p:nvGrpSpPr>
        <p:grpSpPr>
          <a:xfrm>
            <a:off x="3305175" y="1924050"/>
            <a:ext cx="5581650" cy="4684712"/>
            <a:chOff x="3305175" y="1924050"/>
            <a:chExt cx="5581650" cy="46847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D3BBC2-3F55-4CCD-855D-56DE1B782E05}"/>
                </a:ext>
              </a:extLst>
            </p:cNvPr>
            <p:cNvGrpSpPr/>
            <p:nvPr/>
          </p:nvGrpSpPr>
          <p:grpSpPr>
            <a:xfrm>
              <a:off x="3305175" y="1924050"/>
              <a:ext cx="5581650" cy="4684712"/>
              <a:chOff x="3305175" y="1924050"/>
              <a:chExt cx="5581650" cy="46847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364BE66-3D1A-4A8F-ACAA-A9D12E4CCA13}"/>
                  </a:ext>
                </a:extLst>
              </p:cNvPr>
              <p:cNvGrpSpPr/>
              <p:nvPr/>
            </p:nvGrpSpPr>
            <p:grpSpPr>
              <a:xfrm>
                <a:off x="3305175" y="2481262"/>
                <a:ext cx="5581650" cy="4127500"/>
                <a:chOff x="1431126" y="2411412"/>
                <a:chExt cx="5581650" cy="41275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A80CD8F-14EE-47FF-9E75-C06C34122407}"/>
                    </a:ext>
                  </a:extLst>
                </p:cNvPr>
                <p:cNvGrpSpPr/>
                <p:nvPr/>
              </p:nvGrpSpPr>
              <p:grpSpPr>
                <a:xfrm>
                  <a:off x="1431126" y="2411412"/>
                  <a:ext cx="5581650" cy="4127500"/>
                  <a:chOff x="1704975" y="2540000"/>
                  <a:chExt cx="5581650" cy="4127500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909B65C3-A245-48F5-BC90-793964C24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04975" y="2540000"/>
                    <a:ext cx="5486400" cy="4038600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8467DFD-0F01-4B07-AAEF-6D5E7ECEF1CE}"/>
                      </a:ext>
                    </a:extLst>
                  </p:cNvPr>
                  <p:cNvSpPr txBox="1"/>
                  <p:nvPr/>
                </p:nvSpPr>
                <p:spPr>
                  <a:xfrm>
                    <a:off x="4714875" y="6176963"/>
                    <a:ext cx="2571750" cy="49053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D56157-220D-4CE6-9E20-DCFB028A8BF1}"/>
                    </a:ext>
                  </a:extLst>
                </p:cNvPr>
                <p:cNvSpPr txBox="1"/>
                <p:nvPr/>
              </p:nvSpPr>
              <p:spPr>
                <a:xfrm>
                  <a:off x="1869277" y="6089590"/>
                  <a:ext cx="49220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Fig. 5: Schematic of face milling operation [6]</a:t>
                  </a: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44FDEAC-E779-41CD-9735-DB4D875EF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57600" y="1924050"/>
                <a:ext cx="701041" cy="22821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45CBEC-38D5-44C7-AE97-1E349A24FBF3}"/>
                </a:ext>
              </a:extLst>
            </p:cNvPr>
            <p:cNvCxnSpPr>
              <a:cxnSpLocks/>
            </p:cNvCxnSpPr>
            <p:nvPr/>
          </p:nvCxnSpPr>
          <p:spPr>
            <a:xfrm>
              <a:off x="6886575" y="3181350"/>
              <a:ext cx="0" cy="13582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50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5986A-1291-4F6F-BC3A-3124E7289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79" y="454025"/>
            <a:ext cx="11599242" cy="4351338"/>
          </a:xfrm>
        </p:spPr>
        <p:txBody>
          <a:bodyPr>
            <a:normAutofit/>
          </a:bodyPr>
          <a:lstStyle/>
          <a:p>
            <a:pPr marL="708660" indent="-5715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Carbide, Cobalt, and Diamond for high-speed applications. HSS for general metal machining.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B600-4E9D-4494-B997-D6799F3B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6DC3B3-A40F-4221-9BC5-6BD99FDCB1C8}"/>
              </a:ext>
            </a:extLst>
          </p:cNvPr>
          <p:cNvGrpSpPr/>
          <p:nvPr/>
        </p:nvGrpSpPr>
        <p:grpSpPr>
          <a:xfrm>
            <a:off x="6912102" y="1881122"/>
            <a:ext cx="4994818" cy="4668963"/>
            <a:chOff x="6912102" y="1881122"/>
            <a:chExt cx="4994818" cy="46689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125BD6-DCC6-452C-BA49-399A3F6C20AC}"/>
                </a:ext>
              </a:extLst>
            </p:cNvPr>
            <p:cNvGrpSpPr/>
            <p:nvPr/>
          </p:nvGrpSpPr>
          <p:grpSpPr>
            <a:xfrm>
              <a:off x="6912102" y="1881122"/>
              <a:ext cx="4121507" cy="4668963"/>
              <a:chOff x="7159752" y="1876420"/>
              <a:chExt cx="4121507" cy="466896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A86EE63-D521-4CC1-9E90-60F8DB04A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9752" y="1876420"/>
                <a:ext cx="4121507" cy="425768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80B095-6FC5-4009-B14A-30955540DBC3}"/>
                  </a:ext>
                </a:extLst>
              </p:cNvPr>
              <p:cNvSpPr txBox="1"/>
              <p:nvPr/>
            </p:nvSpPr>
            <p:spPr>
              <a:xfrm>
                <a:off x="7809280" y="6145273"/>
                <a:ext cx="29920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7: Finished product [8]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F6E356-7182-4EBD-AFBB-E052C99A2DF4}"/>
                </a:ext>
              </a:extLst>
            </p:cNvPr>
            <p:cNvCxnSpPr/>
            <p:nvPr/>
          </p:nvCxnSpPr>
          <p:spPr>
            <a:xfrm flipV="1">
              <a:off x="10210800" y="3228975"/>
              <a:ext cx="457200" cy="857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B73B87-AE4E-44B5-84F9-42AA335C79C8}"/>
                </a:ext>
              </a:extLst>
            </p:cNvPr>
            <p:cNvSpPr txBox="1"/>
            <p:nvPr/>
          </p:nvSpPr>
          <p:spPr>
            <a:xfrm>
              <a:off x="10034154" y="2857530"/>
              <a:ext cx="1872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Finished 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34D3B8-38D0-4083-B4CB-D0B5DEDCBBE1}"/>
              </a:ext>
            </a:extLst>
          </p:cNvPr>
          <p:cNvGrpSpPr/>
          <p:nvPr/>
        </p:nvGrpSpPr>
        <p:grpSpPr>
          <a:xfrm>
            <a:off x="203684" y="1600073"/>
            <a:ext cx="6559677" cy="5121402"/>
            <a:chOff x="203684" y="1600073"/>
            <a:chExt cx="6559677" cy="51214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8CC7A4-7A52-4F28-81FF-00013F892AA1}"/>
                </a:ext>
              </a:extLst>
            </p:cNvPr>
            <p:cNvGrpSpPr/>
            <p:nvPr/>
          </p:nvGrpSpPr>
          <p:grpSpPr>
            <a:xfrm>
              <a:off x="203684" y="1600073"/>
              <a:ext cx="6559677" cy="5121402"/>
              <a:chOff x="203684" y="1584198"/>
              <a:chExt cx="6559677" cy="51214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7FAC864-816F-4C65-9350-7407796D9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84" y="1584198"/>
                <a:ext cx="6559677" cy="51214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39D7E-1AAB-40FD-A066-BDFA747C0245}"/>
                  </a:ext>
                </a:extLst>
              </p:cNvPr>
              <p:cNvSpPr txBox="1"/>
              <p:nvPr/>
            </p:nvSpPr>
            <p:spPr>
              <a:xfrm>
                <a:off x="2022501" y="6134100"/>
                <a:ext cx="3244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6: Face milling cutter [7] 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BB169A-0A67-4CF8-B2D9-F36F5DA75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0650" y="3533775"/>
              <a:ext cx="428625" cy="55245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F6C38-DF1B-4748-BCE8-B1ED42A95767}"/>
                </a:ext>
              </a:extLst>
            </p:cNvPr>
            <p:cNvSpPr txBox="1"/>
            <p:nvPr/>
          </p:nvSpPr>
          <p:spPr>
            <a:xfrm>
              <a:off x="5506061" y="3164443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Insert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59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BB68-C95F-4E04-9580-F5706BA3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2767"/>
            <a:ext cx="10515600" cy="117496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 Milling (Saw Milling)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AC56-FF93-4210-9CC1-6923E781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1322299"/>
            <a:ext cx="11637819" cy="4351338"/>
          </a:xfrm>
        </p:spPr>
        <p:txBody>
          <a:bodyPr>
            <a:normAutofit/>
          </a:bodyPr>
          <a:lstStyle/>
          <a:p>
            <a:pPr marL="59436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of cutter less than the width of workpiece.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DACB62-CAD0-468E-A60E-402B5300FA62}"/>
              </a:ext>
            </a:extLst>
          </p:cNvPr>
          <p:cNvGrpSpPr/>
          <p:nvPr/>
        </p:nvGrpSpPr>
        <p:grpSpPr>
          <a:xfrm>
            <a:off x="990601" y="2318777"/>
            <a:ext cx="5181600" cy="4393230"/>
            <a:chOff x="1028700" y="2328302"/>
            <a:chExt cx="5181600" cy="4393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FA23BE-A5FE-455A-AF37-9D934D70B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00" y="2328302"/>
              <a:ext cx="5181600" cy="39835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AA7CEA-7D93-4A28-989C-7CBF8198BB1F}"/>
                </a:ext>
              </a:extLst>
            </p:cNvPr>
            <p:cNvSpPr txBox="1"/>
            <p:nvPr/>
          </p:nvSpPr>
          <p:spPr>
            <a:xfrm>
              <a:off x="1226560" y="6321422"/>
              <a:ext cx="3890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8: Schematic of saw milling [9]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CC2B2E-CB03-4E4D-B301-D058950A3257}"/>
              </a:ext>
            </a:extLst>
          </p:cNvPr>
          <p:cNvGrpSpPr/>
          <p:nvPr/>
        </p:nvGrpSpPr>
        <p:grpSpPr>
          <a:xfrm>
            <a:off x="6605588" y="2680217"/>
            <a:ext cx="4629150" cy="3954234"/>
            <a:chOff x="6791325" y="2608810"/>
            <a:chExt cx="4629150" cy="3954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C3A834-162A-4762-8CE2-357450A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325" y="2608810"/>
              <a:ext cx="4629150" cy="34225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FB62A9-F062-462C-83F5-D8D8FB2526DF}"/>
                </a:ext>
              </a:extLst>
            </p:cNvPr>
            <p:cNvSpPr txBox="1"/>
            <p:nvPr/>
          </p:nvSpPr>
          <p:spPr>
            <a:xfrm>
              <a:off x="7600949" y="6162934"/>
              <a:ext cx="31670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9: Finished product [10]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E574B-E710-4964-BD4D-C315C495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DD7A70-0C24-411E-9B83-725318132B5F}"/>
              </a:ext>
            </a:extLst>
          </p:cNvPr>
          <p:cNvCxnSpPr/>
          <p:nvPr/>
        </p:nvCxnSpPr>
        <p:spPr>
          <a:xfrm flipH="1">
            <a:off x="1762125" y="5000625"/>
            <a:ext cx="4095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25F82-C5E9-4183-AE38-4539689459F6}"/>
              </a:ext>
            </a:extLst>
          </p:cNvPr>
          <p:cNvCxnSpPr>
            <a:cxnSpLocks/>
          </p:cNvCxnSpPr>
          <p:nvPr/>
        </p:nvCxnSpPr>
        <p:spPr>
          <a:xfrm flipH="1">
            <a:off x="1762125" y="5381625"/>
            <a:ext cx="409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AA58A1BB-0A38-404A-B959-A014F627710C}"/>
              </a:ext>
            </a:extLst>
          </p:cNvPr>
          <p:cNvSpPr/>
          <p:nvPr/>
        </p:nvSpPr>
        <p:spPr>
          <a:xfrm>
            <a:off x="1876425" y="4991103"/>
            <a:ext cx="90487" cy="373060"/>
          </a:xfrm>
          <a:prstGeom prst="upDownArrow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8DB3B-95D8-4093-A3F5-180F2D4A9F24}"/>
              </a:ext>
            </a:extLst>
          </p:cNvPr>
          <p:cNvSpPr txBox="1"/>
          <p:nvPr/>
        </p:nvSpPr>
        <p:spPr>
          <a:xfrm>
            <a:off x="1600201" y="4991103"/>
            <a:ext cx="3905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9B3B6-4739-469F-B718-35E8AE8994A9}"/>
              </a:ext>
            </a:extLst>
          </p:cNvPr>
          <p:cNvSpPr txBox="1"/>
          <p:nvPr/>
        </p:nvSpPr>
        <p:spPr>
          <a:xfrm>
            <a:off x="775855" y="3941244"/>
            <a:ext cx="186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 depth of cut</a:t>
            </a:r>
          </a:p>
        </p:txBody>
      </p:sp>
    </p:spTree>
    <p:extLst>
      <p:ext uri="{BB962C8B-B14F-4D97-AF65-F5344CB8AC3E}">
        <p14:creationId xmlns:p14="http://schemas.microsoft.com/office/powerpoint/2010/main" val="343965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8BCA8-8A21-49C7-980F-C2115B8C7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482600"/>
            <a:ext cx="11468448" cy="4513263"/>
          </a:xfrm>
        </p:spPr>
        <p:txBody>
          <a:bodyPr>
            <a:normAutofit/>
          </a:bodyPr>
          <a:lstStyle/>
          <a:p>
            <a:pPr marL="59436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Cutters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End mill cutters used having cutting teeth at one end, as well as on the periphery.</a:t>
            </a:r>
          </a:p>
          <a:p>
            <a:pPr marL="594360" indent="-457200" algn="just">
              <a:buFont typeface="Wingdings" panose="05000000000000000000" pitchFamily="2" charset="2"/>
              <a:buChar char="Ø"/>
            </a:pP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E40BB-CD98-4FCA-8364-684542B6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707C0-BCF4-4B42-BC5B-064557147DE9}" type="slidenum">
              <a:rPr lang="en-IN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C81467-E9A8-42E3-9712-3D5A47EC7DF9}"/>
              </a:ext>
            </a:extLst>
          </p:cNvPr>
          <p:cNvGrpSpPr/>
          <p:nvPr/>
        </p:nvGrpSpPr>
        <p:grpSpPr>
          <a:xfrm>
            <a:off x="2052637" y="1504950"/>
            <a:ext cx="7727287" cy="5070505"/>
            <a:chOff x="3648075" y="1003300"/>
            <a:chExt cx="7727287" cy="5070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75AA4B-A0BB-4E89-9D7A-A934212A6AC1}"/>
                </a:ext>
              </a:extLst>
            </p:cNvPr>
            <p:cNvGrpSpPr/>
            <p:nvPr/>
          </p:nvGrpSpPr>
          <p:grpSpPr>
            <a:xfrm>
              <a:off x="4233863" y="1003300"/>
              <a:ext cx="7141499" cy="5070505"/>
              <a:chOff x="4233863" y="1003300"/>
              <a:chExt cx="7141499" cy="507050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94DAF5C-1FD5-4429-9FCD-2554B41CD6D1}"/>
                  </a:ext>
                </a:extLst>
              </p:cNvPr>
              <p:cNvGrpSpPr/>
              <p:nvPr/>
            </p:nvGrpSpPr>
            <p:grpSpPr>
              <a:xfrm>
                <a:off x="4233863" y="1651462"/>
                <a:ext cx="7141499" cy="4422343"/>
                <a:chOff x="4223211" y="1483569"/>
                <a:chExt cx="7141499" cy="4422343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684651C-7450-4EBF-9393-1ED2FEF42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3211" y="1483569"/>
                  <a:ext cx="7141499" cy="3889757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093A5BD-E0A8-4A7C-A221-FD94980F8247}"/>
                    </a:ext>
                  </a:extLst>
                </p:cNvPr>
                <p:cNvSpPr txBox="1"/>
                <p:nvPr/>
              </p:nvSpPr>
              <p:spPr>
                <a:xfrm>
                  <a:off x="5523373" y="5505802"/>
                  <a:ext cx="4314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Fig. 10: End milling cutter - HSS [11]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31E74D4-3803-4D64-B82E-9C339370C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13" y="1003300"/>
                <a:ext cx="1684799" cy="1524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1936DEA-F3FB-487E-B930-BEEE1047E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8075" y="3734482"/>
              <a:ext cx="11715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A47B25C-C552-41CC-BF96-92C259E3FD75}"/>
              </a:ext>
            </a:extLst>
          </p:cNvPr>
          <p:cNvSpPr txBox="1"/>
          <p:nvPr/>
        </p:nvSpPr>
        <p:spPr>
          <a:xfrm>
            <a:off x="432607" y="4039555"/>
            <a:ext cx="162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9D032D-6D59-4826-9B89-CD5A44B54542}"/>
              </a:ext>
            </a:extLst>
          </p:cNvPr>
          <p:cNvSpPr/>
          <p:nvPr/>
        </p:nvSpPr>
        <p:spPr>
          <a:xfrm>
            <a:off x="5905500" y="1266824"/>
            <a:ext cx="2114550" cy="6000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D01272-D79A-4DAA-86BD-7EB2E9B7F8B6}"/>
              </a:ext>
            </a:extLst>
          </p:cNvPr>
          <p:cNvSpPr/>
          <p:nvPr/>
        </p:nvSpPr>
        <p:spPr>
          <a:xfrm>
            <a:off x="3233739" y="1012835"/>
            <a:ext cx="1777278" cy="6767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549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8A836D03B8D4BB44E41918AFA10BD" ma:contentTypeVersion="4" ma:contentTypeDescription="Create a new document." ma:contentTypeScope="" ma:versionID="ca41d9d0576aab5f838af6b8b7c0ae45">
  <xsd:schema xmlns:xsd="http://www.w3.org/2001/XMLSchema" xmlns:xs="http://www.w3.org/2001/XMLSchema" xmlns:p="http://schemas.microsoft.com/office/2006/metadata/properties" xmlns:ns2="a0a2e04f-1734-4837-890a-49b89b680556" targetNamespace="http://schemas.microsoft.com/office/2006/metadata/properties" ma:root="true" ma:fieldsID="61fff0859afa3d58d0f0d48bb01ae9a8" ns2:_="">
    <xsd:import namespace="a0a2e04f-1734-4837-890a-49b89b6805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2e04f-1734-4837-890a-49b89b6805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A5C08B-1534-4282-89D7-058E5C1B6A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D77D76-56AD-4A74-8BFC-70CB964DA5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0A7E96-FAA8-418B-989C-86193A19D0CB}"/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533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Introduction to Basic Manufacturing Process Lab (ME29201)</vt:lpstr>
      <vt:lpstr>Milling?</vt:lpstr>
      <vt:lpstr>Principle</vt:lpstr>
      <vt:lpstr>Vertical milling</vt:lpstr>
      <vt:lpstr>PowerPoint Presentation</vt:lpstr>
      <vt:lpstr>Face Milling</vt:lpstr>
      <vt:lpstr>PowerPoint Presentation</vt:lpstr>
      <vt:lpstr>Slot Milling (Saw Milling)</vt:lpstr>
      <vt:lpstr>PowerPoint Presentation</vt:lpstr>
      <vt:lpstr>Material removal rate (MRR)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 Saurabh</dc:creator>
  <cp:lastModifiedBy>Sushant Saurabh</cp:lastModifiedBy>
  <cp:revision>122</cp:revision>
  <dcterms:created xsi:type="dcterms:W3CDTF">2021-08-02T05:33:09Z</dcterms:created>
  <dcterms:modified xsi:type="dcterms:W3CDTF">2021-08-23T01:56:43Z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0x0101003188A836D03B8D4BB44E41918AFA10BD</vt:lpwstr>
  </property>
</Properties>
</file>